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7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3457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Examen práctico – Estadística Descriptiva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54053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Análisis descriptivo de matrículas y aranceles en educación superior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028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 err="1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Sección</a:t>
            </a: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006D – </a:t>
            </a:r>
            <a:r>
              <a:rPr lang="en-US" sz="1750" b="1" dirty="0" err="1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Profesor</a:t>
            </a: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Andrés Millán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Lucas Moncada • César Rojas • Alex Leal • Cristian Lizama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5A660F-FE2C-9153-8EB3-ABC78804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233" y="2201639"/>
            <a:ext cx="5393933" cy="3826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551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Gracias por su atención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4383914"/>
            <a:ext cx="13042821" cy="35957"/>
          </a:xfrm>
          <a:prstGeom prst="rect">
            <a:avLst/>
          </a:prstGeom>
          <a:solidFill>
            <a:srgbClr val="5B6E8C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Text 2"/>
          <p:cNvSpPr/>
          <p:nvPr/>
        </p:nvSpPr>
        <p:spPr>
          <a:xfrm>
            <a:off x="793790" y="4760000"/>
            <a:ext cx="5462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Sección 006D - Profesor Andrés Millán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65856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Lucas Moncada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565856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César Rojas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565856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Alex Leal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013638" y="565856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Cristian Lizama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6594071"/>
            <a:ext cx="13042821" cy="35957"/>
          </a:xfrm>
          <a:prstGeom prst="rect">
            <a:avLst/>
          </a:prstGeom>
          <a:solidFill>
            <a:srgbClr val="5B6E8C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793790" y="6885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Estamos disponibles para responder sus preguntas</a:t>
            </a:r>
            <a:endParaRPr lang="en-US" sz="175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C8E2D12-6D5C-62CE-A4E0-57BE47432D69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6079"/>
            <a:ext cx="47007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Contexto del análisis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99521" y="2150031"/>
            <a:ext cx="3424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Base de datos analizada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273117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Matrículas y aranceles de instituciones de educación superior en la </a:t>
            </a: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Región de Valparaíso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correspondientes al año 2021.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239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 conjunto incluye información sobre modalidades de estudio, tipos de instituciones, duración de programas y valores económicos asociados.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339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Objetivo del trabajo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92062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Aplicar herramientas de </a:t>
            </a:r>
            <a:r>
              <a:rPr lang="en-US" sz="175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estadística descriptiva y visualización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para interpretar relaciones entre variables clave del sistema educativo regional.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6E7CF07-7A7D-6B2A-97DD-F742B2BBF5FC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PUCV cumple 95 años: fue la primera universidad de la región de ...">
            <a:extLst>
              <a:ext uri="{FF2B5EF4-FFF2-40B4-BE49-F238E27FC236}">
                <a16:creationId xmlns:a16="http://schemas.microsoft.com/office/drawing/2014/main" id="{FF67F21D-25E5-788D-BEA6-09C40628B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80" y="1877086"/>
            <a:ext cx="5196926" cy="3462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5064919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Metodología de análisis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87956" y="1581626"/>
            <a:ext cx="6420326" cy="2445425"/>
          </a:xfrm>
          <a:prstGeom prst="roundRect">
            <a:avLst>
              <a:gd name="adj" fmla="val 1312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2" y="1803083"/>
            <a:ext cx="641628" cy="64162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5863" y="1979533"/>
            <a:ext cx="288727" cy="2887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9412" y="2658547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Python + Jupyter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09412" y="3120985"/>
            <a:ext cx="597741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Procesamiento y análisis de datos mediante notebooks interactivos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22118" y="1581626"/>
            <a:ext cx="6420326" cy="2445425"/>
          </a:xfrm>
          <a:prstGeom prst="roundRect">
            <a:avLst>
              <a:gd name="adj" fmla="val 1312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574" y="1803083"/>
            <a:ext cx="641628" cy="64162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0025" y="1979533"/>
            <a:ext cx="288727" cy="288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3574" y="2658547"/>
            <a:ext cx="295263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Gráficos de dispersión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3574" y="3120985"/>
            <a:ext cx="597741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 rectas de regresión lineal para analizar correlaciones entre variables numéricas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787956" y="4240887"/>
            <a:ext cx="6420326" cy="2445425"/>
          </a:xfrm>
          <a:prstGeom prst="roundRect">
            <a:avLst>
              <a:gd name="adj" fmla="val 1312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12" y="4462343"/>
            <a:ext cx="641628" cy="6416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5863" y="4638794"/>
            <a:ext cx="288727" cy="28872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9412" y="5317808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Gráficos de barras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009412" y="5780246"/>
            <a:ext cx="597741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Para representar distribuciones de frecuencia en variables categóricas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7422118" y="4240887"/>
            <a:ext cx="6420326" cy="2445425"/>
          </a:xfrm>
          <a:prstGeom prst="roundRect">
            <a:avLst>
              <a:gd name="adj" fmla="val 1312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574" y="4462343"/>
            <a:ext cx="641628" cy="641628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0025" y="4638794"/>
            <a:ext cx="288727" cy="28872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43574" y="5317808"/>
            <a:ext cx="284487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Histograma + Normal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7643574" y="5780246"/>
            <a:ext cx="597741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Distribución de frecuencias con curva de distribución Normal aproximada</a:t>
            </a:r>
            <a:endParaRPr lang="en-US" sz="1650" dirty="0"/>
          </a:p>
        </p:txBody>
      </p:sp>
      <p:sp>
        <p:nvSpPr>
          <p:cNvPr id="23" name="Text 13"/>
          <p:cNvSpPr/>
          <p:nvPr/>
        </p:nvSpPr>
        <p:spPr>
          <a:xfrm>
            <a:off x="787956" y="6926937"/>
            <a:ext cx="1305448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Nuestro enfoque combina técnicas de visualización estadística con medidas cuantitativas de asociación y dispersión para extraer conclusiones fundamentadas de los datos.</a:t>
            </a:r>
            <a:endParaRPr lang="en-US" sz="16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F40EACD-F66D-D576-6173-563DD9B1D3E8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594" y="0"/>
            <a:ext cx="6064806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3421"/>
            <a:ext cx="7422118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Relación entre Matrícula y Arancel</a:t>
            </a:r>
            <a:endParaRPr lang="en-US" sz="3350" dirty="0"/>
          </a:p>
        </p:txBody>
      </p:sp>
      <p:sp>
        <p:nvSpPr>
          <p:cNvPr id="5" name="Shape 2"/>
          <p:cNvSpPr/>
          <p:nvPr/>
        </p:nvSpPr>
        <p:spPr>
          <a:xfrm>
            <a:off x="793790" y="1565315"/>
            <a:ext cx="3670459" cy="1991916"/>
          </a:xfrm>
          <a:prstGeom prst="roundRect">
            <a:avLst>
              <a:gd name="adj" fmla="val 16227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1039654" y="1811179"/>
            <a:ext cx="273724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Variables analizadas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39654" y="2276951"/>
            <a:ext cx="31787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Eje X: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Valor de matrícula anual</a:t>
            </a: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Eje Y: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Valor de arancel anual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633" y="1565315"/>
            <a:ext cx="3670578" cy="1991916"/>
          </a:xfrm>
          <a:prstGeom prst="roundRect">
            <a:avLst>
              <a:gd name="adj" fmla="val 16227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4925497" y="181117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Tipo de gráfico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925497" y="2276951"/>
            <a:ext cx="31788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Dispersión con recta de regresión lineal para visualizar la tendencia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93790" y="3772614"/>
            <a:ext cx="7556421" cy="1647111"/>
          </a:xfrm>
          <a:prstGeom prst="roundRect">
            <a:avLst>
              <a:gd name="adj" fmla="val 19624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1039654" y="40184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Medidas calculadas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39654" y="4484251"/>
            <a:ext cx="70646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Correlación de Pearson ≈ 0,57 </a:t>
            </a:r>
            <a:r>
              <a:rPr lang="en-US" sz="1650" dirty="0" err="1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Coeficiente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 determinación R² ≈ 32%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116925" y="5904548"/>
            <a:ext cx="7233285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Conclusión: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Existe una relación positiva moderada. Matrículas más altas suelen asociarse a aranceles más altos, pero el modelo lineal explica solo el 32% de la variabilidad, indicando que </a:t>
            </a:r>
            <a:r>
              <a:rPr lang="en-US" sz="165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otros factores también influyen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 la determinación del </a:t>
            </a:r>
            <a:r>
              <a:rPr lang="en-US" sz="1650" dirty="0" err="1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arancel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793790" y="5662136"/>
            <a:ext cx="30480" cy="1864042"/>
          </a:xfrm>
          <a:prstGeom prst="rect">
            <a:avLst/>
          </a:prstGeom>
          <a:solidFill>
            <a:srgbClr val="AAE4FE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064EFF1-0680-6ED2-E495-1978271E1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074" y="2010604"/>
            <a:ext cx="6034326" cy="4015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83248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2927" y="619482"/>
            <a:ext cx="7570946" cy="1067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Relación entre Duración Total y Arancel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6272927" y="2220635"/>
            <a:ext cx="2715816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Configuración del análisis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72927" y="3101340"/>
            <a:ext cx="271581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Eje X: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Duración total de la carrera (semestres)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72927" y="3858935"/>
            <a:ext cx="271581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Eje Y: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Arancel anual en pesos chilenos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72927" y="4616529"/>
            <a:ext cx="271581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Recta de regresión lineal ajustada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72927" y="5512951"/>
            <a:ext cx="2715816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Medidas estadísticas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272927" y="6393656"/>
            <a:ext cx="2715816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Correlación ≈ 0,67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(moderada-alta)</a:t>
            </a: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R² ≈ 45%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del modelo lineal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517142" y="2220635"/>
            <a:ext cx="275760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Interpretación visual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517142" y="2767727"/>
            <a:ext cx="4334232" cy="1707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 gráfico muestra </a:t>
            </a:r>
            <a:r>
              <a:rPr lang="en-US" sz="165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"columnas verticales"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porque la duración es una variable discreta (10, 12, 14 semestres, etc.). Dentro de cada duración existe gran variabilidad de aranceles.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677221" y="5059382"/>
            <a:ext cx="4014073" cy="204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Conclusión: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Carreras más largas tienden a tener aranceles mayores, con una correlación más fuerte que en el caso anterior. Sin embargo, la duración influye pero </a:t>
            </a: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determina completamente</a:t>
            </a: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el valor del arancel.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9486661" y="5155764"/>
            <a:ext cx="45719" cy="1952446"/>
          </a:xfrm>
          <a:prstGeom prst="rect">
            <a:avLst/>
          </a:prstGeom>
          <a:solidFill>
            <a:srgbClr val="AAE4FE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EA50253-92C5-43E4-C8FC-552D09DAD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2900"/>
            <a:ext cx="5952768" cy="3934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9E52F33-C5EE-FBAD-BDB7-9B86E9806ED8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68206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Distribución de Modalidades de Estudio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203168" y="1636871"/>
            <a:ext cx="31263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Variable categórica analizada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203168" y="2072640"/>
            <a:ext cx="564094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Tipo de modalidad de estudio: </a:t>
            </a: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Presencial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Semipresencial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y </a:t>
            </a: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Presencial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203168" y="2893338"/>
            <a:ext cx="271414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97,8%</a:t>
            </a:r>
            <a:endParaRPr lang="en-US" sz="4400" dirty="0"/>
          </a:p>
        </p:txBody>
      </p:sp>
      <p:sp>
        <p:nvSpPr>
          <p:cNvPr id="7" name="Text 4"/>
          <p:cNvSpPr/>
          <p:nvPr/>
        </p:nvSpPr>
        <p:spPr>
          <a:xfrm>
            <a:off x="8497014" y="36672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Presencial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203168" y="4103013"/>
            <a:ext cx="271414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Modalidad dominante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1129963" y="2893338"/>
            <a:ext cx="271414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1,6%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11423809" y="36672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Semipresencial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1129963" y="4103013"/>
            <a:ext cx="271414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Fracción reducida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666565" y="4800362"/>
            <a:ext cx="271414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0,6%</a:t>
            </a:r>
            <a:endParaRPr lang="en-US" sz="4400" dirty="0"/>
          </a:p>
        </p:txBody>
      </p:sp>
      <p:sp>
        <p:nvSpPr>
          <p:cNvPr id="13" name="Text 10"/>
          <p:cNvSpPr/>
          <p:nvPr/>
        </p:nvSpPr>
        <p:spPr>
          <a:xfrm>
            <a:off x="9960412" y="557426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No Presencial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666565" y="6010037"/>
            <a:ext cx="271414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Mínima presencia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8203168" y="6473547"/>
            <a:ext cx="564094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Interpretación: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La </a:t>
            </a:r>
            <a:r>
              <a:rPr lang="en-US" sz="130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modalidad presencial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sigue siendo absolutamente predominante en la región, representando casi la totalidad de las matrículas.</a:t>
            </a:r>
            <a:endParaRPr lang="en-US" sz="13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2719B65-BE37-9F46-D394-189F204B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35" y="1869346"/>
            <a:ext cx="5433010" cy="35913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55430C4-2829-2134-FEFD-FD9400F58294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537448"/>
            <a:ext cx="66461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Modalidades no presenciales por Tipo de Institución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684014" y="1109067"/>
            <a:ext cx="6567607" cy="965716"/>
          </a:xfrm>
          <a:prstGeom prst="roundRect">
            <a:avLst>
              <a:gd name="adj" fmla="val 7575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4" y="1109067"/>
            <a:ext cx="60960" cy="9657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2014" y="1251347"/>
            <a:ext cx="158793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Alcance del análisis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72014" y="1526024"/>
            <a:ext cx="6237327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 consideran </a:t>
            </a:r>
            <a:r>
              <a:rPr lang="en-US" sz="1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únicamente</a:t>
            </a: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las matrículas en modalidades semipresenciales o no presenciales para comparar tipos de instituciones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78660" y="1109067"/>
            <a:ext cx="6567726" cy="965716"/>
          </a:xfrm>
          <a:prstGeom prst="roundRect">
            <a:avLst>
              <a:gd name="adj" fmla="val 7575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20" y="1109067"/>
            <a:ext cx="60960" cy="9657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66660" y="1251347"/>
            <a:ext cx="187392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Categorías comparadas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7566660" y="1526024"/>
            <a:ext cx="6237446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Universidades Privadas</a:t>
            </a: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Universidades CRUCH</a:t>
            </a: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Institutos Profesionales</a:t>
            </a: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y </a:t>
            </a:r>
            <a:r>
              <a:rPr lang="en-US" sz="1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Centros de Formación Técnica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1572143" y="3043237"/>
            <a:ext cx="15625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77%</a:t>
            </a:r>
            <a:endParaRPr lang="en-US" sz="25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93" y="2249329"/>
            <a:ext cx="1905595" cy="190559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38078" y="4313634"/>
            <a:ext cx="1830824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Universidades Privadas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11389112" y="3043237"/>
            <a:ext cx="15625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10%</a:t>
            </a:r>
            <a:endParaRPr lang="en-US" sz="25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662" y="2249329"/>
            <a:ext cx="1905595" cy="190559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300649" y="4313634"/>
            <a:ext cx="173950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Universidades CRUCH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1572143" y="5591770"/>
            <a:ext cx="15625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9%</a:t>
            </a:r>
            <a:endParaRPr lang="en-US" sz="25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693" y="4797862"/>
            <a:ext cx="1905595" cy="190559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24981" y="6862167"/>
            <a:ext cx="185713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Institutos Profesionales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11389112" y="5591770"/>
            <a:ext cx="15625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4%</a:t>
            </a:r>
            <a:endParaRPr lang="en-US" sz="25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7662" y="4797862"/>
            <a:ext cx="1905595" cy="190559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971084" y="6862167"/>
            <a:ext cx="239875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Centros de Formación Técnica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874514" y="7346394"/>
            <a:ext cx="1307187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Conclusión:</a:t>
            </a: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La oferta de programas no presenciales se concentra </a:t>
            </a:r>
            <a:r>
              <a:rPr lang="en-US" sz="100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fuertemente en universidades privadas</a:t>
            </a: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que representan más de tres cuartas partes de estas matrículas.</a:t>
            </a:r>
            <a:endParaRPr lang="en-US" sz="1000" dirty="0"/>
          </a:p>
        </p:txBody>
      </p:sp>
      <p:sp>
        <p:nvSpPr>
          <p:cNvPr id="24" name="Shape 16"/>
          <p:cNvSpPr/>
          <p:nvPr/>
        </p:nvSpPr>
        <p:spPr>
          <a:xfrm>
            <a:off x="684014" y="7203519"/>
            <a:ext cx="15240" cy="488990"/>
          </a:xfrm>
          <a:prstGeom prst="rect">
            <a:avLst/>
          </a:prstGeom>
          <a:solidFill>
            <a:srgbClr val="AAE4FE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3B2247D-D058-6D97-021F-EF03170D5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358" y="2555497"/>
            <a:ext cx="5724525" cy="3714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C528F3-0CDE-53D7-5E58-48FB65F98D93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65" y="0"/>
            <a:ext cx="5995035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45438"/>
            <a:ext cx="7556421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Distribución del Arancel y Aproximación Normal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93790" y="20913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Variable analizada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93790" y="2585323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Valor del arancel anual en pesos chilenos (variable numérica continua)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3394829"/>
            <a:ext cx="25105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Tipo de visualización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93790" y="3888819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Histograma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 frecuencias con curva de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distribución Normal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superpuesta como modelo aproximado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814768" y="2091333"/>
            <a:ext cx="3543062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Medidas descriptivas calculadas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4768" y="2886551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Media y desviación estándar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para el ajuste Normal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4768" y="3570684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Asimetría positiva: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cola hacia valores altos (derecha)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4768" y="4254818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Curtosis positiva: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mayor concentración de valores extremos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4768" y="5177432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Probabilidad estimada: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≈56% de aranceles entre $2.000.000 y $4.000.000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93790" y="6148268"/>
            <a:ext cx="7556421" cy="1435775"/>
          </a:xfrm>
          <a:prstGeom prst="roundRect">
            <a:avLst>
              <a:gd name="adj" fmla="val 20143"/>
            </a:avLst>
          </a:prstGeom>
          <a:solidFill>
            <a:srgbClr val="B3E7FE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52" y="6441400"/>
            <a:ext cx="240983" cy="19276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420297" y="6389132"/>
            <a:ext cx="67371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Interpretación:</a:t>
            </a: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 observa concentración alrededor de un valor central con cola hacia aranceles altos. La distribución Normal es una </a:t>
            </a:r>
            <a:r>
              <a:rPr lang="en-US" sz="150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buena aproximación</a:t>
            </a: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aunque no perfecta debido a la asimetría observada.</a:t>
            </a:r>
            <a:endParaRPr lang="en-US" sz="15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5DC43A6-1DCB-D272-78CE-E3EBB537A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453" y="2219218"/>
            <a:ext cx="5943947" cy="39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1286"/>
            <a:ext cx="39972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Conclusiones generales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1526738"/>
            <a:ext cx="382667" cy="382667"/>
          </a:xfrm>
          <a:prstGeom prst="roundRect">
            <a:avLst>
              <a:gd name="adj" fmla="val 6668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 2"/>
          <p:cNvSpPr/>
          <p:nvPr/>
        </p:nvSpPr>
        <p:spPr>
          <a:xfrm>
            <a:off x="857548" y="155858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46478" y="1585198"/>
            <a:ext cx="41164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Relaciones entre variables económicas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346478" y="1952982"/>
            <a:ext cx="124901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Existe una </a:t>
            </a:r>
            <a:r>
              <a:rPr lang="en-US" sz="130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relación positiva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tanto entre monto de matrícula y arancel (r≈0,57) como entre duración de carrera y arancel (r≈0,67), pero con </a:t>
            </a: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alta variabilidad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que sugiere influencia de múltiples factores.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93790" y="2837498"/>
            <a:ext cx="382667" cy="382667"/>
          </a:xfrm>
          <a:prstGeom prst="roundRect">
            <a:avLst>
              <a:gd name="adj" fmla="val 6668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857548" y="286934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46478" y="2895957"/>
            <a:ext cx="346102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Predominio de la presencialidad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346478" y="3263741"/>
            <a:ext cx="124901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 modalidad presencial continúa siendo </a:t>
            </a: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dominante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 la región de Valparaíso (97,8%), mientras que las alternativas semipresenciales y no presenciales representan una fracción minoritaria.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93790" y="4148257"/>
            <a:ext cx="382667" cy="382667"/>
          </a:xfrm>
          <a:prstGeom prst="roundRect">
            <a:avLst>
              <a:gd name="adj" fmla="val 6668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857548" y="418010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346478" y="4206716"/>
            <a:ext cx="294227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Concentración institucional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346478" y="4574500"/>
            <a:ext cx="124901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Las modalidades no presenciales se concentran principalmente en </a:t>
            </a:r>
            <a:r>
              <a:rPr lang="en-US" sz="130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universidades privadas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(77%), con participación limitada de otras instituciones.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793790" y="5186839"/>
            <a:ext cx="382667" cy="382667"/>
          </a:xfrm>
          <a:prstGeom prst="roundRect">
            <a:avLst>
              <a:gd name="adj" fmla="val 6668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 14"/>
          <p:cNvSpPr/>
          <p:nvPr/>
        </p:nvSpPr>
        <p:spPr>
          <a:xfrm>
            <a:off x="857548" y="521868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346478" y="5245298"/>
            <a:ext cx="269890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Distribución de aranceles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346478" y="5613083"/>
            <a:ext cx="124901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 distribución presenta </a:t>
            </a: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asimetría positiva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con cola hacia valores altos. La aproximación Normal es útil pero imperfecta, permitiendo estimaciones probabilísticas razonables.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93790" y="6497598"/>
            <a:ext cx="382667" cy="382667"/>
          </a:xfrm>
          <a:prstGeom prst="roundRect">
            <a:avLst>
              <a:gd name="adj" fmla="val 6668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0" name="Text 18"/>
          <p:cNvSpPr/>
          <p:nvPr/>
        </p:nvSpPr>
        <p:spPr>
          <a:xfrm>
            <a:off x="857548" y="652944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346478" y="6556057"/>
            <a:ext cx="257163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Valor del análisis gráfico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346478" y="6923842"/>
            <a:ext cx="124901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Las técnicas de visualización estadística facilitan la </a:t>
            </a:r>
            <a:r>
              <a:rPr lang="en-US" sz="1300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interpretación clara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 patrones y relaciones en los datos, apoyando la toma de decisiones informadas en política educativa.</a:t>
            </a:r>
            <a:endParaRPr lang="en-US" sz="13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699B6B7-9376-DEA9-8A7E-4F418DE91BED}"/>
              </a:ext>
            </a:extLst>
          </p:cNvPr>
          <p:cNvSpPr/>
          <p:nvPr/>
        </p:nvSpPr>
        <p:spPr>
          <a:xfrm>
            <a:off x="12770778" y="7692509"/>
            <a:ext cx="1762189" cy="4556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831</Words>
  <Application>Microsoft Office PowerPoint</Application>
  <PresentationFormat>Personalizado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Manrope</vt:lpstr>
      <vt:lpstr>Arial</vt:lpstr>
      <vt:lpstr>Alexandria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lucas moncada001</cp:lastModifiedBy>
  <cp:revision>7</cp:revision>
  <dcterms:created xsi:type="dcterms:W3CDTF">2025-11-18T09:00:19Z</dcterms:created>
  <dcterms:modified xsi:type="dcterms:W3CDTF">2025-11-18T09:40:04Z</dcterms:modified>
</cp:coreProperties>
</file>